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699" r:id="rId2"/>
  </p:sldMasterIdLst>
  <p:notesMasterIdLst>
    <p:notesMasterId r:id="rId40"/>
  </p:notesMasterIdLst>
  <p:handoutMasterIdLst>
    <p:handoutMasterId r:id="rId41"/>
  </p:handoutMasterIdLst>
  <p:sldIdLst>
    <p:sldId id="268" r:id="rId3"/>
    <p:sldId id="269" r:id="rId4"/>
    <p:sldId id="271" r:id="rId5"/>
    <p:sldId id="270" r:id="rId6"/>
    <p:sldId id="272" r:id="rId7"/>
    <p:sldId id="273" r:id="rId8"/>
    <p:sldId id="276" r:id="rId9"/>
    <p:sldId id="274" r:id="rId10"/>
    <p:sldId id="275" r:id="rId11"/>
    <p:sldId id="277" r:id="rId12"/>
    <p:sldId id="278" r:id="rId13"/>
    <p:sldId id="279" r:id="rId14"/>
    <p:sldId id="286" r:id="rId15"/>
    <p:sldId id="280" r:id="rId16"/>
    <p:sldId id="281" r:id="rId17"/>
    <p:sldId id="282" r:id="rId18"/>
    <p:sldId id="283" r:id="rId19"/>
    <p:sldId id="256" r:id="rId20"/>
    <p:sldId id="262" r:id="rId21"/>
    <p:sldId id="284" r:id="rId22"/>
    <p:sldId id="257" r:id="rId23"/>
    <p:sldId id="258" r:id="rId24"/>
    <p:sldId id="259" r:id="rId25"/>
    <p:sldId id="285" r:id="rId26"/>
    <p:sldId id="264" r:id="rId27"/>
    <p:sldId id="287" r:id="rId28"/>
    <p:sldId id="288" r:id="rId29"/>
    <p:sldId id="289" r:id="rId30"/>
    <p:sldId id="290" r:id="rId31"/>
    <p:sldId id="291" r:id="rId32"/>
    <p:sldId id="292" r:id="rId33"/>
    <p:sldId id="298" r:id="rId34"/>
    <p:sldId id="293" r:id="rId35"/>
    <p:sldId id="294" r:id="rId36"/>
    <p:sldId id="295" r:id="rId37"/>
    <p:sldId id="297" r:id="rId38"/>
    <p:sldId id="296" r:id="rId39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7" autoAdjust="0"/>
    <p:restoredTop sz="86368" autoAdjust="0"/>
  </p:normalViewPr>
  <p:slideViewPr>
    <p:cSldViewPr>
      <p:cViewPr varScale="1">
        <p:scale>
          <a:sx n="111" d="100"/>
          <a:sy n="111" d="100"/>
        </p:scale>
        <p:origin x="-16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852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350CC-72F7-46CC-8EC2-463C253A0F83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F55CA-E757-49D4-A9D0-3B67A6A25EA2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406C7-606C-4FF6-AA59-FFD29702A855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CC008-4A28-4372-B21E-AD9CF77D0B87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CC008-4A28-4372-B21E-AD9CF77D0B87}" type="slidenum">
              <a:rPr lang="lv-LV" smtClean="0"/>
              <a:pPr/>
              <a:t>13</a:t>
            </a:fld>
            <a:endParaRPr lang="lv-LV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dirty="0" err="1" smtClean="0"/>
              <a:t>gggrikis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CC008-4A28-4372-B21E-AD9CF77D0B87}" type="slidenum">
              <a:rPr lang="lv-LV" smtClean="0"/>
              <a:pPr/>
              <a:t>18</a:t>
            </a:fld>
            <a:endParaRPr 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Noklikšķiniet, lai rediģētu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 smtClean="0"/>
              <a:t>2025</a:t>
            </a:r>
            <a:endParaRPr lang="lv-LV" dirty="0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err="1" smtClean="0"/>
              <a:t>Ālave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dirty="0" smtClean="0"/>
              <a:t>ĒC</a:t>
            </a:r>
            <a:endParaRPr lang="lv-LV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pakšvirsrakst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v-LV" smtClean="0"/>
              <a:t>Noklikšķiniet, lai rediģētu šablona apakšvirsraksta stilu</a:t>
            </a:r>
            <a:endParaRPr kumimoji="0" lang="en-US"/>
          </a:p>
        </p:txBody>
      </p:sp>
      <p:sp>
        <p:nvSpPr>
          <p:cNvPr id="28" name="Virsrakst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cxnSp>
        <p:nvCxnSpPr>
          <p:cNvPr id="8" name="Taisns savienotājs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aisns savienotājs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āl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uma vietturis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16" name="Slaida numura vietturis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7" name="Kājenes vietturis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atura vietturis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14" name="Datuma vietturis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15" name="Slaida numura vietturis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6" name="Kājenes vietturis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7" name="Virsrakst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cxnSp>
        <p:nvCxnSpPr>
          <p:cNvPr id="7" name="Taisns savienotājs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11" name="Satura vietturis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13" name="Satura vietturis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32" name="Satura vietturis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34" name="Satura vietturis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12" name="Teksta vietturis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cxnSp>
        <p:nvCxnSpPr>
          <p:cNvPr id="10" name="Taisns savienotājs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aisns savienotājs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atura vietturis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31" name="Virsrakst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8" name="Datuma vietturis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0" name="Kājenes vietturis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lv-LV" smtClean="0"/>
              <a:t>Lai pievienotu attēlu, noklikšķiniet uz ikonas</a:t>
            </a:r>
            <a:endParaRPr kumimoji="0"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</p:txBody>
      </p:sp>
      <p:sp>
        <p:nvSpPr>
          <p:cNvPr id="8" name="Datuma vietturis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0" name="Kājenes vietturis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v-LV" smtClean="0"/>
              <a:t>Noklikšķiniet, lai rediģētu šablona teksta stilus</a:t>
            </a:r>
          </a:p>
          <a:p>
            <a:pPr lvl="1" eaLnBrk="1" latinLnBrk="0" hangingPunct="1"/>
            <a:r>
              <a:rPr lang="lv-LV" smtClean="0"/>
              <a:t>Otrais līmenis</a:t>
            </a:r>
          </a:p>
          <a:p>
            <a:pPr lvl="2" eaLnBrk="1" latinLnBrk="0" hangingPunct="1"/>
            <a:r>
              <a:rPr lang="lv-LV" smtClean="0"/>
              <a:t>Trešais līmenis</a:t>
            </a:r>
          </a:p>
          <a:p>
            <a:pPr lvl="3" eaLnBrk="1" latinLnBrk="0" hangingPunct="1"/>
            <a:r>
              <a:rPr lang="lv-LV" smtClean="0"/>
              <a:t>Ceturtais līmenis</a:t>
            </a:r>
          </a:p>
          <a:p>
            <a:pPr lvl="4" eaLnBrk="1" latinLnBrk="0" hangingPunct="1"/>
            <a:r>
              <a:rPr lang="lv-LV" smtClean="0"/>
              <a:t>Piektais līmenis</a:t>
            </a:r>
            <a:endParaRPr kumimoji="0"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lāgots izkārto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Rediģēt šablona virsraksta stilu</a:t>
            </a:r>
            <a:endParaRPr lang="lv-LV" dirty="0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/>
          <a:lstStyle/>
          <a:p>
            <a:r>
              <a:rPr lang="lv-LV" dirty="0" err="1" smtClean="0"/>
              <a:t>dd</a:t>
            </a:r>
            <a:endParaRPr lang="lv-LV" dirty="0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A3634-3758-47F3-BCE4-DBDF344A0266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0075B-BBC9-417A-8384-B218B797434D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a vietturis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v-LV" smtClean="0"/>
              <a:t>Noklikšķiniet, lai rediģētu šablona teksta stilus</a:t>
            </a:r>
          </a:p>
          <a:p>
            <a:pPr lvl="1" eaLnBrk="1" latinLnBrk="0" hangingPunct="1"/>
            <a:r>
              <a:rPr kumimoji="0" lang="lv-LV" smtClean="0"/>
              <a:t>Otrais līmenis</a:t>
            </a:r>
          </a:p>
          <a:p>
            <a:pPr lvl="2" eaLnBrk="1" latinLnBrk="0" hangingPunct="1"/>
            <a:r>
              <a:rPr kumimoji="0" lang="lv-LV" smtClean="0"/>
              <a:t>Trešais līmenis</a:t>
            </a:r>
          </a:p>
          <a:p>
            <a:pPr lvl="3" eaLnBrk="1" latinLnBrk="0" hangingPunct="1"/>
            <a:r>
              <a:rPr kumimoji="0" lang="lv-LV" smtClean="0"/>
              <a:t>Ceturtais līmenis</a:t>
            </a:r>
          </a:p>
          <a:p>
            <a:pPr lvl="4" eaLnBrk="1" latinLnBrk="0" hangingPunct="1"/>
            <a:r>
              <a:rPr kumimoji="0" lang="lv-LV" smtClean="0"/>
              <a:t>Piektais līmenis</a:t>
            </a:r>
            <a:endParaRPr kumimoji="0" lang="en-US"/>
          </a:p>
        </p:txBody>
      </p:sp>
      <p:sp>
        <p:nvSpPr>
          <p:cNvPr id="24" name="Datuma vietturis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8FF4F04-B2A4-41E2-8D27-2EC12361B82E}" type="datetimeFigureOut">
              <a:rPr lang="lv-LV" smtClean="0"/>
              <a:pPr/>
              <a:t>15.05.2025.</a:t>
            </a:fld>
            <a:endParaRPr lang="lv-LV"/>
          </a:p>
        </p:txBody>
      </p:sp>
      <p:sp>
        <p:nvSpPr>
          <p:cNvPr id="10" name="Kājenes vietturis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v-LV"/>
          </a:p>
        </p:txBody>
      </p:sp>
      <p:sp>
        <p:nvSpPr>
          <p:cNvPr id="22" name="Slaida numura vietturis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B3F7DCC-E7A4-4A05-AC7D-F269AE4E0699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5" name="Virsraksta vietturi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lv-LV" smtClean="0"/>
              <a:t>Rediģēt šablona virsraksta stilu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Ālave caur koki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131207" y="1297761"/>
            <a:ext cx="5214942" cy="34766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86050" y="5786454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Kas ātrāks- zirgs vai mašīna?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928926" y="1071546"/>
            <a:ext cx="3000396" cy="503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Latvijas galvenais kapitāls ilgtspējas procesā ir cilvēki – viņu spējas, zināšanas un talanti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 </a:t>
            </a:r>
            <a:endParaRPr kumimoji="0" lang="lv-LV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v-LV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Mūsu kapitāls ir </a:t>
            </a:r>
            <a:r>
              <a:rPr kumimoji="0" lang="lv-LV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Latvijas daba, vide un telpa</a:t>
            </a:r>
            <a:r>
              <a:rPr kumimoji="0" lang="lv-LV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lv-LV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lv-LV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Arī kultūras mantojums un radošums</a:t>
            </a:r>
            <a:r>
              <a:rPr kumimoji="0" 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lv-LV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spēja sadarboties un kopā izdarīt to, ko nav iespējams paveikt katram atsevišķi, ir mūsu kapitāls un izaugsmes resurss.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lv-LV" sz="1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v-LV" sz="9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no Latvijas ilgtspējīgas attīstības stratēģijas līdz 2030. gadam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2010 gads. LATVIJAS REPUBLIKAS SAEIMA</a:t>
            </a:r>
            <a:endParaRPr kumimoji="0" lang="lv-LV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mc atklaša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610" y="1285860"/>
            <a:ext cx="8370175" cy="4722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mc atklašana sks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15067"/>
            <a:ext cx="8612878" cy="62428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parizes izsta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928670"/>
            <a:ext cx="8078159" cy="5266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parize pilna lap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8096"/>
            <a:ext cx="8572560" cy="65418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57818" y="642918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err="1" smtClean="0"/>
              <a:t>Romans</a:t>
            </a:r>
            <a:r>
              <a:rPr lang="lv-LV" dirty="0" smtClean="0"/>
              <a:t> Suta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sutas manifests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8" y="0"/>
            <a:ext cx="912212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6578" y="64291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err="1" smtClean="0"/>
              <a:t>Romans</a:t>
            </a:r>
            <a:r>
              <a:rPr lang="lv-LV" dirty="0" smtClean="0"/>
              <a:t> Suta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sutas manifests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20" y="357166"/>
            <a:ext cx="8443698" cy="6347960"/>
          </a:xfrm>
          <a:prstGeom prst="rect">
            <a:avLst/>
          </a:prstGeom>
        </p:spPr>
      </p:pic>
      <p:pic>
        <p:nvPicPr>
          <p:cNvPr id="3" name="Attēls 2" descr="sutas manifes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8" y="0"/>
            <a:ext cx="9122124" cy="6858000"/>
          </a:xfrm>
          <a:prstGeom prst="rect">
            <a:avLst/>
          </a:prstGeom>
        </p:spPr>
      </p:pic>
      <p:sp>
        <p:nvSpPr>
          <p:cNvPr id="4" name="Taisnstūris 3"/>
          <p:cNvSpPr/>
          <p:nvPr/>
        </p:nvSpPr>
        <p:spPr>
          <a:xfrm>
            <a:off x="7143768" y="785794"/>
            <a:ext cx="1484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dirty="0" err="1" smtClean="0"/>
              <a:t>Romans</a:t>
            </a:r>
            <a:r>
              <a:rPr lang="lv-LV" dirty="0" smtClean="0"/>
              <a:t> Suta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parize manifes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36" y="142852"/>
            <a:ext cx="8932263" cy="6715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su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9" y="785795"/>
            <a:ext cx="7000924" cy="4668198"/>
          </a:xfrm>
          <a:prstGeom prst="rect">
            <a:avLst/>
          </a:prstGeom>
        </p:spPr>
      </p:pic>
      <p:pic>
        <p:nvPicPr>
          <p:cNvPr id="3" name="Attēls 2" descr="luna20250503_1121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18034" y="3571876"/>
            <a:ext cx="3183056" cy="25230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6572264" y="1285860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err="1" smtClean="0"/>
              <a:t>Romans</a:t>
            </a:r>
            <a:r>
              <a:rPr lang="lv-LV" dirty="0" smtClean="0"/>
              <a:t> Suta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Sienas panno_DSC02571acbX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642918"/>
            <a:ext cx="8376073" cy="5662697"/>
          </a:xfrm>
          <a:prstGeom prst="rect">
            <a:avLst/>
          </a:prstGeom>
        </p:spPr>
      </p:pic>
      <p:sp>
        <p:nvSpPr>
          <p:cNvPr id="3" name="Taisnstūris 2"/>
          <p:cNvSpPr/>
          <p:nvPr/>
        </p:nvSpPr>
        <p:spPr>
          <a:xfrm>
            <a:off x="7072330" y="214290"/>
            <a:ext cx="1484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dirty="0" err="1" smtClean="0"/>
              <a:t>Romans</a:t>
            </a:r>
            <a:r>
              <a:rPr lang="lv-LV" dirty="0" smtClean="0"/>
              <a:t> Suta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luna20250503_112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714356"/>
            <a:ext cx="7143800" cy="566248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Attēls 2" descr="M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47078">
            <a:off x="-7481" y="2050190"/>
            <a:ext cx="6636390" cy="1148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burger rekord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428604"/>
            <a:ext cx="4714876" cy="2404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Attēls 2" descr="burgeresan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3000372"/>
            <a:ext cx="4818008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Attēls 3" descr="lielburger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47858" y="571480"/>
            <a:ext cx="3445952" cy="2714644"/>
          </a:xfrm>
          <a:prstGeom prst="rect">
            <a:avLst/>
          </a:prstGeom>
        </p:spPr>
      </p:pic>
      <p:pic>
        <p:nvPicPr>
          <p:cNvPr id="5" name="Attēls 4" descr="mc donrig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6248" y="3643314"/>
            <a:ext cx="4572000" cy="1341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uk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16" y="0"/>
            <a:ext cx="9179416" cy="68316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uk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58"/>
            <a:ext cx="9144000" cy="68052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868" y="785794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200" dirty="0" smtClean="0"/>
              <a:t>02.07.2020.</a:t>
            </a:r>
            <a:endParaRPr lang="lv-LV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929058" y="4500571"/>
            <a:ext cx="1143008" cy="369332"/>
          </a:xfrm>
          <a:prstGeom prst="rect">
            <a:avLst/>
          </a:prstGeom>
        </p:spPr>
        <p:style>
          <a:lnRef idx="0">
            <a:schemeClr val="accent5"/>
          </a:lnRef>
          <a:fillRef idx="1002">
            <a:schemeClr val="lt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v-LV" dirty="0" smtClean="0">
                <a:solidFill>
                  <a:schemeClr val="accent1">
                    <a:lumMod val="50000"/>
                  </a:schemeClr>
                </a:solidFill>
              </a:rPr>
              <a:t>h=7.8 m</a:t>
            </a:r>
            <a:endParaRPr lang="lv-LV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9124" y="6000768"/>
            <a:ext cx="1000132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v-LV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h=7.2 m</a:t>
            </a:r>
            <a:endParaRPr lang="lv-LV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nega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" y="0"/>
            <a:ext cx="9105741" cy="6858000"/>
          </a:xfrm>
          <a:prstGeom prst="rect">
            <a:avLst/>
          </a:prstGeom>
        </p:spPr>
      </p:pic>
      <p:sp>
        <p:nvSpPr>
          <p:cNvPr id="3" name="Taisnstūris 2"/>
          <p:cNvSpPr/>
          <p:nvPr/>
        </p:nvSpPr>
        <p:spPr>
          <a:xfrm>
            <a:off x="2357422" y="6000768"/>
            <a:ext cx="1304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dirty="0" smtClean="0"/>
              <a:t>02.07.2020.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pirms 1stav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21447"/>
            <a:ext cx="8286808" cy="6215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 dirty="0"/>
          </a:p>
        </p:txBody>
      </p:sp>
      <p:pic>
        <p:nvPicPr>
          <p:cNvPr id="6" name="Attēls 5" descr="20200509_123958 pretsk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14290"/>
            <a:ext cx="8215370" cy="6161528"/>
          </a:xfrm>
          <a:prstGeom prst="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tura vietturis 3" descr="ziemeli attistiba sakum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328256"/>
            <a:ext cx="8274523" cy="3386760"/>
          </a:xfrm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1600" dirty="0" smtClean="0"/>
              <a:t>Defektu fiksācijas kartogramma</a:t>
            </a:r>
            <a:endParaRPr lang="lv-LV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1357298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Ziemeļu fasāde</a:t>
            </a:r>
            <a:endParaRPr lang="lv-LV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atura vietturis 4" descr="ziemelu_VRVMp 53815_1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739711"/>
            <a:ext cx="7422013" cy="5410767"/>
          </a:xfrm>
        </p:spPr>
      </p:pic>
      <p:sp>
        <p:nvSpPr>
          <p:cNvPr id="3" name="Virsraksts 2"/>
          <p:cNvSpPr>
            <a:spLocks noGrp="1"/>
          </p:cNvSpPr>
          <p:nvPr>
            <p:ph type="title"/>
          </p:nvPr>
        </p:nvSpPr>
        <p:spPr>
          <a:xfrm>
            <a:off x="1000100" y="142852"/>
            <a:ext cx="7943848" cy="1219200"/>
          </a:xfrm>
        </p:spPr>
        <p:txBody>
          <a:bodyPr>
            <a:normAutofit/>
          </a:bodyPr>
          <a:lstStyle/>
          <a:p>
            <a:r>
              <a:rPr lang="lv-LV" sz="1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Vēsturisks fasādes foto  20.gs sākums</a:t>
            </a:r>
            <a:endParaRPr lang="lv-LV" sz="1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tura vietturis 3" descr="AR pr ziemel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000240"/>
            <a:ext cx="8358247" cy="3421028"/>
          </a:xfrm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19200"/>
          </a:xfrm>
        </p:spPr>
        <p:txBody>
          <a:bodyPr>
            <a:normAutofit/>
          </a:bodyPr>
          <a:lstStyle/>
          <a:p>
            <a:r>
              <a:rPr lang="lv-LV" sz="1800" dirty="0" smtClean="0">
                <a:solidFill>
                  <a:schemeClr val="bg2">
                    <a:lumMod val="75000"/>
                  </a:schemeClr>
                </a:solidFill>
              </a:rPr>
              <a:t>Jumta  rekonstrukcijas  1. etaps</a:t>
            </a:r>
            <a:endParaRPr lang="lv-LV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357298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Sagatavošanās fasādes atjaunošanai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tura vietturis 3" descr="AR pr ziemeli1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4936" y="2071678"/>
            <a:ext cx="8552321" cy="3500462"/>
          </a:xfrm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000" dirty="0" smtClean="0"/>
              <a:t>Fasādes centrālā frontona atjaunošanas vīzija</a:t>
            </a:r>
            <a:endParaRPr lang="lv-LV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tura vietturis 3" descr="AR pr ziemeli1a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4936" y="2071678"/>
            <a:ext cx="8552321" cy="3500462"/>
          </a:xfrm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000" dirty="0" smtClean="0"/>
              <a:t>Ēkas  ieejas lieveņa  atjaunošanas vīzija</a:t>
            </a:r>
            <a:endParaRPr lang="lv-LV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tura vietturis 3" descr="AR pr ziemeli1a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4936" y="2071678"/>
            <a:ext cx="8552321" cy="3500462"/>
          </a:xfrm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000" dirty="0" smtClean="0"/>
              <a:t>Ēkas ziemeļu  fasādes rekonstrukcijas vīzija</a:t>
            </a:r>
            <a:endParaRPr lang="lv-LV" sz="2000" dirty="0"/>
          </a:p>
        </p:txBody>
      </p:sp>
      <p:pic>
        <p:nvPicPr>
          <p:cNvPr id="5" name="Satura vietturis 3" descr="AR pr ziemeli1ca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071678"/>
            <a:ext cx="8449221" cy="3458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000" dirty="0" smtClean="0"/>
              <a:t>Arhitektonisko  oriģinālo  detaļu klāsts</a:t>
            </a:r>
            <a:endParaRPr lang="lv-LV" sz="2000" dirty="0"/>
          </a:p>
        </p:txBody>
      </p:sp>
      <p:pic>
        <p:nvPicPr>
          <p:cNvPr id="7" name="Satura vietturis 6" descr="20200509_112157 kolon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546859"/>
            <a:ext cx="3684659" cy="4911375"/>
          </a:xfrm>
        </p:spPr>
      </p:pic>
      <p:pic>
        <p:nvPicPr>
          <p:cNvPr id="8" name="Satura vietturis 7" descr="20200702_120017 sturi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29124" y="1571612"/>
            <a:ext cx="4383255" cy="32861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apelsinu lauk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1214422"/>
            <a:ext cx="6835037" cy="5121036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3" name="Attēls 2" descr="apelsinu lauki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428604"/>
            <a:ext cx="3429024" cy="25636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4357686" y="428604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err="1" smtClean="0"/>
              <a:t>Valensija</a:t>
            </a:r>
            <a:r>
              <a:rPr lang="lv-LV" dirty="0" smtClean="0"/>
              <a:t> Spānija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Untitled-9alegar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642918"/>
            <a:ext cx="4714908" cy="3222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Attēls 2" descr="Untitled-10alegar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87046" y="3143248"/>
            <a:ext cx="5614870" cy="31270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643570" y="857232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err="1" smtClean="0"/>
              <a:t>Jardín</a:t>
            </a:r>
            <a:r>
              <a:rPr lang="lv-LV" dirty="0" smtClean="0"/>
              <a:t> </a:t>
            </a:r>
            <a:r>
              <a:rPr lang="lv-LV" dirty="0" err="1" smtClean="0"/>
              <a:t>de</a:t>
            </a:r>
            <a:r>
              <a:rPr lang="lv-LV" dirty="0" smtClean="0"/>
              <a:t> </a:t>
            </a:r>
            <a:r>
              <a:rPr lang="lv-LV" dirty="0" err="1" smtClean="0"/>
              <a:t>L’Albarda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 descr="Untitled-18alegar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496" y="3786190"/>
            <a:ext cx="4639242" cy="2419852"/>
          </a:xfrm>
          <a:prstGeom prst="rect">
            <a:avLst/>
          </a:prstGeom>
        </p:spPr>
      </p:pic>
      <p:pic>
        <p:nvPicPr>
          <p:cNvPr id="3" name="Attēls 2" descr="Untitled-16alegar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642918"/>
            <a:ext cx="5893635" cy="3929090"/>
          </a:xfrm>
          <a:prstGeom prst="rect">
            <a:avLst/>
          </a:prstGeom>
          <a:ln w="381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572264" y="857233"/>
            <a:ext cx="257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err="1" smtClean="0"/>
              <a:t>Jardín</a:t>
            </a:r>
            <a:r>
              <a:rPr lang="lv-LV" dirty="0" smtClean="0"/>
              <a:t> </a:t>
            </a:r>
            <a:r>
              <a:rPr lang="lv-LV" dirty="0" err="1" smtClean="0"/>
              <a:t>de</a:t>
            </a:r>
            <a:r>
              <a:rPr lang="lv-LV" dirty="0" smtClean="0"/>
              <a:t> </a:t>
            </a:r>
            <a:r>
              <a:rPr lang="lv-LV" dirty="0" err="1" smtClean="0"/>
              <a:t>L’Albarda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Untitled-12 alegar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696496"/>
            <a:ext cx="7072362" cy="5304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Untitled-15 alegar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812800"/>
            <a:ext cx="6985000" cy="523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Untitled-17alegar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5" y="714356"/>
            <a:ext cx="7750359" cy="5429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20240920_1232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500042"/>
            <a:ext cx="4018388" cy="5357850"/>
          </a:xfrm>
          <a:prstGeom prst="rect">
            <a:avLst/>
          </a:prstGeom>
        </p:spPr>
      </p:pic>
      <p:pic>
        <p:nvPicPr>
          <p:cNvPr id="3" name="Attēls 2" descr="20240920_1218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57167"/>
            <a:ext cx="4071966" cy="5429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Untitled-14 alegar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804" y="1428736"/>
            <a:ext cx="7876082" cy="3929091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Untitled-11alegar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642918"/>
            <a:ext cx="3592951" cy="4786346"/>
          </a:xfrm>
          <a:prstGeom prst="rect">
            <a:avLst/>
          </a:prstGeom>
          <a:ln>
            <a:solidFill>
              <a:schemeClr val="tx2">
                <a:lumMod val="2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Attēls 4" descr="Untitled-2bc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402" y="642918"/>
            <a:ext cx="3724647" cy="4786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alegar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47050" y="928670"/>
            <a:ext cx="3554022" cy="4738696"/>
          </a:xfrm>
          <a:prstGeom prst="rect">
            <a:avLst/>
          </a:prstGeom>
        </p:spPr>
      </p:pic>
      <p:pic>
        <p:nvPicPr>
          <p:cNvPr id="7" name="Attēls 6" descr="20240920_120753 alegar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7" y="928670"/>
            <a:ext cx="3643337" cy="4857784"/>
          </a:xfrm>
          <a:prstGeom prst="rect">
            <a:avLst/>
          </a:prstGeom>
          <a:ln w="38100" cap="sq">
            <a:solidFill>
              <a:schemeClr val="tx2">
                <a:lumMod val="2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500034" y="857232"/>
            <a:ext cx="740613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v-LV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Šis vēstījums bija par kultūru</a:t>
            </a:r>
            <a:endParaRPr lang="lv-LV" sz="4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2285992"/>
            <a:ext cx="7500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Jēdziens </a:t>
            </a:r>
            <a:r>
              <a:rPr lang="lv-LV" b="1" dirty="0" smtClean="0"/>
              <a:t>kultūra</a:t>
            </a:r>
            <a:r>
              <a:rPr lang="lv-LV" dirty="0" smtClean="0"/>
              <a:t>  (latīņu : </a:t>
            </a:r>
            <a:r>
              <a:rPr lang="lv-LV" dirty="0" err="1" smtClean="0"/>
              <a:t>Cultura</a:t>
            </a:r>
            <a:r>
              <a:rPr lang="lv-LV" dirty="0" smtClean="0"/>
              <a:t>), kas sakņojas vārdā </a:t>
            </a:r>
            <a:r>
              <a:rPr lang="lv-LV" dirty="0" err="1" smtClean="0"/>
              <a:t>colere</a:t>
            </a:r>
            <a:r>
              <a:rPr lang="lv-LV" dirty="0" smtClean="0"/>
              <a:t> — 'kultivēt') apzīmē  cilvēku  darbības veidus, kā arī </a:t>
            </a:r>
            <a:r>
              <a:rPr lang="lv-LV" dirty="0" err="1" smtClean="0"/>
              <a:t>saimboliskās</a:t>
            </a:r>
            <a:r>
              <a:rPr lang="lv-LV" dirty="0" smtClean="0"/>
              <a:t> struktūras, kas piešķir jēgu šīm darbībām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472" y="1714488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Īss atgādinājums</a:t>
            </a:r>
            <a:endParaRPr lang="lv-LV" dirty="0"/>
          </a:p>
        </p:txBody>
      </p:sp>
      <p:sp>
        <p:nvSpPr>
          <p:cNvPr id="5" name="TextBox 4"/>
          <p:cNvSpPr txBox="1"/>
          <p:nvPr/>
        </p:nvSpPr>
        <p:spPr>
          <a:xfrm>
            <a:off x="1071538" y="3286124"/>
            <a:ext cx="5786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Latviešu valodā vārdu kultivēt  saprot  kā rūpes un kopšanu</a:t>
            </a:r>
            <a:endParaRPr lang="lv-LV" sz="1400" dirty="0"/>
          </a:p>
        </p:txBody>
      </p:sp>
      <p:sp>
        <p:nvSpPr>
          <p:cNvPr id="6" name="Taisnstūris 5"/>
          <p:cNvSpPr/>
          <p:nvPr/>
        </p:nvSpPr>
        <p:spPr>
          <a:xfrm>
            <a:off x="1428728" y="4143380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dirty="0" smtClean="0"/>
              <a:t>Šis vēstījums bija par kultūru tās  plašākā nozīmē tajā skaitā:</a:t>
            </a:r>
          </a:p>
          <a:p>
            <a:pPr>
              <a:buFontTx/>
              <a:buChar char="-"/>
            </a:pPr>
            <a:r>
              <a:rPr lang="lv-LV" dirty="0" err="1" smtClean="0"/>
              <a:t>agrokultūru</a:t>
            </a:r>
            <a:r>
              <a:rPr lang="lv-LV" dirty="0" smtClean="0"/>
              <a:t>;</a:t>
            </a:r>
          </a:p>
          <a:p>
            <a:pPr>
              <a:buFontTx/>
              <a:buChar char="-"/>
            </a:pPr>
            <a:r>
              <a:rPr lang="lv-LV" dirty="0" smtClean="0"/>
              <a:t>fizkultūru;</a:t>
            </a:r>
          </a:p>
          <a:p>
            <a:pPr>
              <a:buFontTx/>
              <a:buChar char="-"/>
            </a:pPr>
            <a:r>
              <a:rPr lang="lv-LV" dirty="0" smtClean="0"/>
              <a:t>galda kultūru utt.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 descr="darbu seciba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642918"/>
            <a:ext cx="3911495" cy="2786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Attēls 2" descr="darbu seciba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642918"/>
            <a:ext cx="3910924" cy="28062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0034" y="5500702"/>
            <a:ext cx="93583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Kultūra ir viens no</a:t>
            </a:r>
            <a:br>
              <a:rPr lang="lv-LV" sz="1400" dirty="0" smtClean="0"/>
            </a:br>
            <a:r>
              <a:rPr lang="lv-LV" sz="1400" dirty="0" smtClean="0"/>
              <a:t>resursiem ar neierobežotu ilgtspējas potenciālu. Kultūra ietver sevī mantotās, cauri laikiem</a:t>
            </a:r>
            <a:br>
              <a:rPr lang="lv-LV" sz="1400" dirty="0" smtClean="0"/>
            </a:br>
            <a:r>
              <a:rPr lang="lv-LV" sz="1400" dirty="0" smtClean="0"/>
              <a:t>saglabājušās kultūras vērtības, attīstās un turpina veidot nācijas identitātes kodolu. </a:t>
            </a:r>
            <a:endParaRPr lang="lv-LV" sz="1600" dirty="0"/>
          </a:p>
        </p:txBody>
      </p:sp>
      <p:sp>
        <p:nvSpPr>
          <p:cNvPr id="9" name="Taisnstūris 8"/>
          <p:cNvSpPr/>
          <p:nvPr/>
        </p:nvSpPr>
        <p:spPr>
          <a:xfrm>
            <a:off x="1071538" y="3643314"/>
            <a:ext cx="637480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v-LV" sz="48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rbel" pitchFamily="34" charset="0"/>
              </a:rPr>
              <a:t>Ālave</a:t>
            </a:r>
            <a:r>
              <a:rPr lang="lv-LV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rbel" pitchFamily="34" charset="0"/>
              </a:rPr>
              <a:t> ir atvērusi  durvis nākotnei.</a:t>
            </a:r>
            <a:endParaRPr lang="lv-LV" sz="4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elāgots noformējums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pīrs">
  <a:themeElements>
    <a:clrScheme name="Papīrs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īrs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īr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dizains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dizains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1464</TotalTime>
  <Words>186</Words>
  <Application>Microsoft Office PowerPoint</Application>
  <PresentationFormat>Slaidrāde ekrānā (4:3)</PresentationFormat>
  <Paragraphs>45</Paragraphs>
  <Slides>37</Slides>
  <Notes>2</Notes>
  <HiddenSlides>0</HiddenSlides>
  <MMClips>0</MMClips>
  <ScaleCrop>false</ScaleCrop>
  <HeadingPairs>
    <vt:vector size="4" baseType="variant">
      <vt:variant>
        <vt:lpstr>Dizains</vt:lpstr>
      </vt:variant>
      <vt:variant>
        <vt:i4>2</vt:i4>
      </vt:variant>
      <vt:variant>
        <vt:lpstr>Slaidu virsraksti</vt:lpstr>
      </vt:variant>
      <vt:variant>
        <vt:i4>37</vt:i4>
      </vt:variant>
    </vt:vector>
  </HeadingPairs>
  <TitlesOfParts>
    <vt:vector size="39" baseType="lpstr">
      <vt:lpstr>Pielāgots noformējums</vt:lpstr>
      <vt:lpstr>Papīrs</vt:lpstr>
      <vt:lpstr>Slaids 1</vt:lpstr>
      <vt:lpstr>Slaids 2</vt:lpstr>
      <vt:lpstr>Slaids 3</vt:lpstr>
      <vt:lpstr>Slaids 4</vt:lpstr>
      <vt:lpstr>Slaids 5</vt:lpstr>
      <vt:lpstr>Slaids 6</vt:lpstr>
      <vt:lpstr>Slaids 7</vt:lpstr>
      <vt:lpstr>Slaids 8</vt:lpstr>
      <vt:lpstr>Slaids 9</vt:lpstr>
      <vt:lpstr>Slaids 10</vt:lpstr>
      <vt:lpstr>Slaids 11</vt:lpstr>
      <vt:lpstr>Slaids 12</vt:lpstr>
      <vt:lpstr>Slaids 13</vt:lpstr>
      <vt:lpstr>Slaids 14</vt:lpstr>
      <vt:lpstr>Slaids 15</vt:lpstr>
      <vt:lpstr>Slaids 16</vt:lpstr>
      <vt:lpstr>Slaids 17</vt:lpstr>
      <vt:lpstr>Slaids 18</vt:lpstr>
      <vt:lpstr>Defektu fiksācijas kartogramma</vt:lpstr>
      <vt:lpstr>Vēsturisks fasādes foto  20.gs sākums</vt:lpstr>
      <vt:lpstr>Jumta  rekonstrukcijas  1. etaps</vt:lpstr>
      <vt:lpstr>Fasādes centrālā frontona atjaunošanas vīzija</vt:lpstr>
      <vt:lpstr>Ēkas  ieejas lieveņa  atjaunošanas vīzija</vt:lpstr>
      <vt:lpstr>Ēkas ziemeļu  fasādes rekonstrukcijas vīzija</vt:lpstr>
      <vt:lpstr>Arhitektonisko  oriģinālo  detaļu klāsts</vt:lpstr>
      <vt:lpstr>Slaids 26</vt:lpstr>
      <vt:lpstr>Slaids 27</vt:lpstr>
      <vt:lpstr>Slaids 28</vt:lpstr>
      <vt:lpstr>Slaids 29</vt:lpstr>
      <vt:lpstr>Slaids 30</vt:lpstr>
      <vt:lpstr>Slaids 31</vt:lpstr>
      <vt:lpstr>Slaids 32</vt:lpstr>
      <vt:lpstr>Slaids 33</vt:lpstr>
      <vt:lpstr>Slaids 34</vt:lpstr>
      <vt:lpstr>Slaids 35</vt:lpstr>
      <vt:lpstr>Slaids 36</vt:lpstr>
      <vt:lpstr>Slaids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Slaids 1</dc:title>
  <dc:creator>Eriks</dc:creator>
  <cp:lastModifiedBy>Eriks</cp:lastModifiedBy>
  <cp:revision>50</cp:revision>
  <dcterms:created xsi:type="dcterms:W3CDTF">2025-05-13T15:25:10Z</dcterms:created>
  <dcterms:modified xsi:type="dcterms:W3CDTF">2025-05-15T18:30:48Z</dcterms:modified>
</cp:coreProperties>
</file>